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31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645920"/>
            <a:ext cx="5486400" cy="5486400"/>
          </a:xfrm>
          <a:prstGeom prst="ellipse">
            <a:avLst/>
          </a:prstGeom>
          <a:solidFill>
            <a:srgbClr val="4338CA">
              <a:alpha val="45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3" name="Shape 1"/>
          <p:cNvSpPr/>
          <p:nvPr/>
        </p:nvSpPr>
        <p:spPr>
          <a:xfrm>
            <a:off x="-1828800" y="3931920"/>
            <a:ext cx="5029200" cy="5029200"/>
          </a:xfrm>
          <a:prstGeom prst="ellipse">
            <a:avLst/>
          </a:prstGeom>
          <a:solidFill>
            <a:srgbClr val="F97316">
              <a:alpha val="18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600" b="1" kern="0" spc="300" noProof="0" dirty="0">
                <a:solidFill>
                  <a:srgbClr val="F9731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PENSAMIENTO COMPUTACIONAL</a:t>
            </a:r>
            <a:endParaRPr lang="es-CL" sz="1600" noProof="0" dirty="0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9875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48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Piensa como programador,</a:t>
            </a:r>
            <a:endParaRPr lang="es-CL" sz="48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48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crea como inventor</a:t>
            </a:r>
            <a:endParaRPr lang="es-CL" sz="4800" noProof="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2000" noProof="0" dirty="0">
                <a:solidFill>
                  <a:srgbClr val="C7D2F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asignatura diferenciada para construir el futuro 2027</a:t>
            </a:r>
            <a:endParaRPr lang="es-CL" sz="2000" noProof="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4338CA">
              <a:alpha val="70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8" name="Image 0" descr="icons/c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525780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5074920"/>
            <a:ext cx="1737360" cy="7772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>
              <a:buNone/>
            </a:pPr>
            <a:r>
              <a:rPr lang="es-CL" sz="13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Programación</a:t>
            </a:r>
            <a:endParaRPr lang="es-CL" sz="1300" noProof="0" dirty="0"/>
          </a:p>
        </p:txBody>
      </p:sp>
      <p:sp>
        <p:nvSpPr>
          <p:cNvPr id="10" name="Shape 7"/>
          <p:cNvSpPr/>
          <p:nvPr/>
        </p:nvSpPr>
        <p:spPr>
          <a:xfrm>
            <a:off x="3566160" y="507492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4338CA">
              <a:alpha val="70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1" name="Image 1" descr="icons/bra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40" y="525780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251960" y="5074920"/>
            <a:ext cx="1737360" cy="7772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>
              <a:buNone/>
            </a:pPr>
            <a:r>
              <a:rPr lang="es-CL" sz="13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Lógica</a:t>
            </a:r>
            <a:endParaRPr lang="es-CL" sz="1300" noProof="0" dirty="0"/>
          </a:p>
        </p:txBody>
      </p:sp>
      <p:sp>
        <p:nvSpPr>
          <p:cNvPr id="13" name="Shape 9"/>
          <p:cNvSpPr/>
          <p:nvPr/>
        </p:nvSpPr>
        <p:spPr>
          <a:xfrm>
            <a:off x="6309360" y="507492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4338CA">
              <a:alpha val="70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4" name="Image 2" descr="icons/rocke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5257800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5074920"/>
            <a:ext cx="1737360" cy="7772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>
              <a:buNone/>
            </a:pPr>
            <a:r>
              <a:rPr lang="es-CL" sz="13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Creatividad</a:t>
            </a:r>
            <a:endParaRPr lang="es-CL" sz="1300" noProof="0" dirty="0"/>
          </a:p>
        </p:txBody>
      </p:sp>
      <p:sp>
        <p:nvSpPr>
          <p:cNvPr id="16" name="Text 11"/>
          <p:cNvSpPr/>
          <p:nvPr/>
        </p:nvSpPr>
        <p:spPr>
          <a:xfrm>
            <a:off x="822960" y="6263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200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4° Medio  ·  Diferenciado</a:t>
            </a:r>
            <a:endParaRPr lang="es-CL" sz="12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4F46E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¿QUÉ ES ESTA ASIGNATURA?</a:t>
            </a:r>
            <a:endParaRPr lang="es-CL" sz="1400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6675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3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es solo programar.</a:t>
            </a:r>
            <a:endParaRPr lang="es-CL" sz="34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3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 aprender a pensar.</a:t>
            </a:r>
            <a:endParaRPr lang="es-CL" sz="34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2331720"/>
            <a:ext cx="66751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s-CL" sz="150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Pensamiento Computacional y Programación es el ramo donde aprendes a resolver problemas reales usando lógica, creatividad y tecnología — sobre todo a través de la programación y las herramientas digitales.</a:t>
            </a:r>
            <a:endParaRPr lang="es-CL" sz="1500" noProof="0" dirty="0"/>
          </a:p>
        </p:txBody>
      </p:sp>
      <p:sp>
        <p:nvSpPr>
          <p:cNvPr id="5" name="Shape 3"/>
          <p:cNvSpPr/>
          <p:nvPr/>
        </p:nvSpPr>
        <p:spPr>
          <a:xfrm>
            <a:off x="7635240" y="822960"/>
            <a:ext cx="3977640" cy="5349240"/>
          </a:xfrm>
          <a:prstGeom prst="roundRect">
            <a:avLst>
              <a:gd name="adj" fmla="val 2759"/>
            </a:avLst>
          </a:prstGeom>
          <a:solidFill>
            <a:srgbClr val="1E1B4B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6" name="Image 0" descr="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1234440"/>
            <a:ext cx="868680" cy="868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01000" y="2286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00" b="1" kern="0" spc="100" noProof="0" dirty="0">
                <a:solidFill>
                  <a:srgbClr val="F9731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En una frase</a:t>
            </a:r>
            <a:endParaRPr lang="es-CL" sz="1300" noProof="0" dirty="0"/>
          </a:p>
        </p:txBody>
      </p:sp>
      <p:sp>
        <p:nvSpPr>
          <p:cNvPr id="8" name="Text 5"/>
          <p:cNvSpPr/>
          <p:nvPr/>
        </p:nvSpPr>
        <p:spPr>
          <a:xfrm>
            <a:off x="8001000" y="2651760"/>
            <a:ext cx="32918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700" i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“Un problema grande se resuelve por partes, con lógica y sin miedo a equivocarte.”</a:t>
            </a:r>
            <a:endParaRPr lang="es-CL" sz="1700" noProof="0" dirty="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11C52DD-2516-1FF0-93AC-ADC9A557EE71}"/>
              </a:ext>
            </a:extLst>
          </p:cNvPr>
          <p:cNvGrpSpPr/>
          <p:nvPr/>
        </p:nvGrpSpPr>
        <p:grpSpPr>
          <a:xfrm>
            <a:off x="5212080" y="3680460"/>
            <a:ext cx="2194560" cy="2423160"/>
            <a:chOff x="548640" y="3703320"/>
            <a:chExt cx="2194560" cy="2423160"/>
          </a:xfrm>
        </p:grpSpPr>
        <p:sp>
          <p:nvSpPr>
            <p:cNvPr id="9" name="Shape 6"/>
            <p:cNvSpPr/>
            <p:nvPr/>
          </p:nvSpPr>
          <p:spPr>
            <a:xfrm>
              <a:off x="548640" y="3703320"/>
              <a:ext cx="2194560" cy="242316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12700">
              <a:solidFill>
                <a:srgbClr val="E2E8F0"/>
              </a:solidFill>
              <a:prstDash val="solid"/>
            </a:ln>
            <a:effectLst>
              <a:outerShdw blurRad="101600" dist="38100" dir="5400000" algn="bl" rotWithShape="0">
                <a:srgbClr val="0F172A">
                  <a:alpha val="12000"/>
                </a:srgbClr>
              </a:outerShdw>
            </a:effectLst>
          </p:spPr>
          <p:txBody>
            <a:bodyPr/>
            <a:lstStyle/>
            <a:p>
              <a:endParaRPr lang="es-CL" noProof="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777240" y="3931920"/>
              <a:ext cx="457200" cy="457200"/>
            </a:xfrm>
            <a:prstGeom prst="roundRect">
              <a:avLst>
                <a:gd name="adj" fmla="val 50000"/>
              </a:avLst>
            </a:prstGeom>
            <a:solidFill>
              <a:srgbClr val="4F46E5"/>
            </a:solidFill>
            <a:ln/>
          </p:spPr>
          <p:txBody>
            <a:bodyPr/>
            <a:lstStyle/>
            <a:p>
              <a:endParaRPr lang="es-CL" noProof="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777240" y="4526280"/>
              <a:ext cx="17373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s-CL" sz="1400" b="1" noProof="0" dirty="0">
                  <a:solidFill>
                    <a:srgbClr val="0F172A"/>
                  </a:solidFill>
                  <a:latin typeface="Century Gothic" pitchFamily="34" charset="0"/>
                  <a:ea typeface="Century Gothic" pitchFamily="34" charset="-122"/>
                  <a:cs typeface="Century Gothic" pitchFamily="34" charset="-120"/>
                </a:rPr>
                <a:t>Se complejiza</a:t>
              </a:r>
              <a:endParaRPr lang="es-CL" sz="1400" noProof="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777240" y="4892040"/>
              <a:ext cx="1737360" cy="10972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s-CL" sz="1050" noProof="0" dirty="0">
                  <a:solidFill>
                    <a:srgbClr val="475569"/>
                  </a:solidFill>
                  <a:latin typeface="Century Gothic" pitchFamily="34" charset="0"/>
                  <a:ea typeface="Century Gothic" pitchFamily="34" charset="-122"/>
                  <a:cs typeface="Century Gothic" pitchFamily="34" charset="-120"/>
                </a:rPr>
                <a:t>Proyectos completos: un juego, una app o un robot programado por ti.</a:t>
              </a:r>
              <a:endParaRPr lang="es-CL" sz="1050" noProof="0" dirty="0"/>
            </a:p>
          </p:txBody>
        </p:sp>
      </p:grpSp>
      <p:sp>
        <p:nvSpPr>
          <p:cNvPr id="13" name="Shape 10"/>
          <p:cNvSpPr/>
          <p:nvPr/>
        </p:nvSpPr>
        <p:spPr>
          <a:xfrm>
            <a:off x="2926080" y="3703320"/>
            <a:ext cx="2194560" cy="24231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01600" dist="38100" dir="5400000" algn="bl" rotWithShape="0">
              <a:srgbClr val="0F172A">
                <a:alpha val="12000"/>
              </a:srgbClr>
            </a:outerShdw>
          </a:effectLst>
        </p:spPr>
        <p:txBody>
          <a:bodyPr/>
          <a:lstStyle/>
          <a:p>
            <a:endParaRPr lang="es-CL" noProof="0" dirty="0"/>
          </a:p>
        </p:txBody>
      </p:sp>
      <p:sp>
        <p:nvSpPr>
          <p:cNvPr id="14" name="Shape 11"/>
          <p:cNvSpPr/>
          <p:nvPr/>
        </p:nvSpPr>
        <p:spPr>
          <a:xfrm>
            <a:off x="3154680" y="393192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5" name="Text 12"/>
          <p:cNvSpPr/>
          <p:nvPr/>
        </p:nvSpPr>
        <p:spPr>
          <a:xfrm>
            <a:off x="3154680" y="452628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 amplía</a:t>
            </a:r>
            <a:endParaRPr lang="es-CL" sz="1400" noProof="0" dirty="0"/>
          </a:p>
        </p:txBody>
      </p:sp>
      <p:sp>
        <p:nvSpPr>
          <p:cNvPr id="16" name="Text 13"/>
          <p:cNvSpPr/>
          <p:nvPr/>
        </p:nvSpPr>
        <p:spPr>
          <a:xfrm>
            <a:off x="3154680" y="489204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0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Conoces varios lenguajes: Scratch, Python, HTML, y los cruzas con arte, ciencia y datos.</a:t>
            </a:r>
            <a:endParaRPr lang="es-CL" sz="1050" noProof="0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FF7BFA9F-4ADF-BA65-79C2-C947B9835569}"/>
              </a:ext>
            </a:extLst>
          </p:cNvPr>
          <p:cNvGrpSpPr/>
          <p:nvPr/>
        </p:nvGrpSpPr>
        <p:grpSpPr>
          <a:xfrm>
            <a:off x="640080" y="3703320"/>
            <a:ext cx="2194560" cy="2423160"/>
            <a:chOff x="5303520" y="3703320"/>
            <a:chExt cx="2194560" cy="2423160"/>
          </a:xfrm>
        </p:grpSpPr>
        <p:sp>
          <p:nvSpPr>
            <p:cNvPr id="17" name="Shape 14"/>
            <p:cNvSpPr/>
            <p:nvPr/>
          </p:nvSpPr>
          <p:spPr>
            <a:xfrm>
              <a:off x="5303520" y="3703320"/>
              <a:ext cx="2194560" cy="242316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12700">
              <a:solidFill>
                <a:srgbClr val="E2E8F0"/>
              </a:solidFill>
              <a:prstDash val="solid"/>
            </a:ln>
            <a:effectLst>
              <a:outerShdw blurRad="101600" dist="38100" dir="5400000" algn="bl" rotWithShape="0">
                <a:srgbClr val="0F172A">
                  <a:alpha val="12000"/>
                </a:srgbClr>
              </a:outerShdw>
            </a:effectLst>
          </p:spPr>
          <p:txBody>
            <a:bodyPr/>
            <a:lstStyle/>
            <a:p>
              <a:endParaRPr lang="es-CL" noProof="0" dirty="0"/>
            </a:p>
          </p:txBody>
        </p:sp>
        <p:sp>
          <p:nvSpPr>
            <p:cNvPr id="18" name="Shape 15"/>
            <p:cNvSpPr/>
            <p:nvPr/>
          </p:nvSpPr>
          <p:spPr>
            <a:xfrm>
              <a:off x="5532120" y="3931920"/>
              <a:ext cx="457200" cy="457200"/>
            </a:xfrm>
            <a:prstGeom prst="roundRect">
              <a:avLst>
                <a:gd name="adj" fmla="val 50000"/>
              </a:avLst>
            </a:prstGeom>
            <a:solidFill>
              <a:srgbClr val="F97316"/>
            </a:solidFill>
            <a:ln/>
          </p:spPr>
          <p:txBody>
            <a:bodyPr/>
            <a:lstStyle/>
            <a:p>
              <a:endParaRPr lang="es-CL" noProof="0" dirty="0"/>
            </a:p>
          </p:txBody>
        </p:sp>
        <p:sp>
          <p:nvSpPr>
            <p:cNvPr id="19" name="Text 16"/>
            <p:cNvSpPr/>
            <p:nvPr/>
          </p:nvSpPr>
          <p:spPr>
            <a:xfrm>
              <a:off x="5532120" y="4526280"/>
              <a:ext cx="17373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s-CL" sz="1400" b="1" noProof="0" dirty="0">
                  <a:solidFill>
                    <a:srgbClr val="0F172A"/>
                  </a:solidFill>
                  <a:latin typeface="Century Gothic" pitchFamily="34" charset="0"/>
                  <a:ea typeface="Century Gothic" pitchFamily="34" charset="-122"/>
                  <a:cs typeface="Century Gothic" pitchFamily="34" charset="-120"/>
                </a:rPr>
                <a:t>Se profundiza</a:t>
              </a:r>
              <a:endParaRPr lang="es-CL" sz="1400" noProof="0" dirty="0"/>
            </a:p>
          </p:txBody>
        </p:sp>
        <p:sp>
          <p:nvSpPr>
            <p:cNvPr id="20" name="Text 17"/>
            <p:cNvSpPr/>
            <p:nvPr/>
          </p:nvSpPr>
          <p:spPr>
            <a:xfrm>
              <a:off x="5532120" y="4892040"/>
              <a:ext cx="1737360" cy="10972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s-CL" sz="1050" noProof="0" dirty="0">
                  <a:solidFill>
                    <a:srgbClr val="475569"/>
                  </a:solidFill>
                  <a:latin typeface="Century Gothic" pitchFamily="34" charset="0"/>
                  <a:ea typeface="Century Gothic" pitchFamily="34" charset="-122"/>
                  <a:cs typeface="Century Gothic" pitchFamily="34" charset="-120"/>
                </a:rPr>
                <a:t>Algoritmos más elaborados: búsqueda, ordenamiento y simulaciones reales.</a:t>
              </a:r>
              <a:endParaRPr lang="es-CL" sz="1050" noProof="0" dirty="0"/>
            </a:p>
          </p:txBody>
        </p:sp>
      </p:grpSp>
      <p:sp>
        <p:nvSpPr>
          <p:cNvPr id="21" name="Text 18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4F46E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¿QUÉ VAS A DESARROLLAR?</a:t>
            </a:r>
            <a:endParaRPr lang="es-CL" sz="1400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32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 convertirás en alguien</a:t>
            </a:r>
            <a:endParaRPr lang="es-CL" sz="32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32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que sabe resolver problemas</a:t>
            </a:r>
            <a:endParaRPr lang="es-CL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5" name="Shape 3"/>
          <p:cNvSpPr/>
          <p:nvPr/>
        </p:nvSpPr>
        <p:spPr>
          <a:xfrm>
            <a:off x="777240" y="251460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6" name="Image 0" descr="icons/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517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28600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Pensamiento crítico y creativo</a:t>
            </a:r>
            <a:endParaRPr lang="es-CL" sz="1450" noProof="0" dirty="0"/>
          </a:p>
        </p:txBody>
      </p:sp>
      <p:sp>
        <p:nvSpPr>
          <p:cNvPr id="8" name="Shape 5"/>
          <p:cNvSpPr/>
          <p:nvPr/>
        </p:nvSpPr>
        <p:spPr>
          <a:xfrm>
            <a:off x="4343400" y="228600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9" name="Shape 6"/>
          <p:cNvSpPr/>
          <p:nvPr/>
        </p:nvSpPr>
        <p:spPr>
          <a:xfrm>
            <a:off x="4572000" y="251460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0" name="Image 1" descr="icons/puzz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265176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49240" y="228600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Resolución de problemas complejos</a:t>
            </a:r>
            <a:endParaRPr lang="es-CL" sz="1450" noProof="0" dirty="0"/>
          </a:p>
        </p:txBody>
      </p:sp>
      <p:sp>
        <p:nvSpPr>
          <p:cNvPr id="12" name="Shape 8"/>
          <p:cNvSpPr/>
          <p:nvPr/>
        </p:nvSpPr>
        <p:spPr>
          <a:xfrm>
            <a:off x="8138160" y="228600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3" name="Shape 9"/>
          <p:cNvSpPr/>
          <p:nvPr/>
        </p:nvSpPr>
        <p:spPr>
          <a:xfrm>
            <a:off x="8366760" y="251460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4" name="Image 2" descr="icons/cod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20" y="265176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44000" y="228600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Programación y algoritmos</a:t>
            </a:r>
            <a:endParaRPr lang="es-CL" sz="1450" noProof="0" dirty="0"/>
          </a:p>
        </p:txBody>
      </p:sp>
      <p:sp>
        <p:nvSpPr>
          <p:cNvPr id="16" name="Shape 11"/>
          <p:cNvSpPr/>
          <p:nvPr/>
        </p:nvSpPr>
        <p:spPr>
          <a:xfrm>
            <a:off x="548640" y="406908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7" name="Shape 12"/>
          <p:cNvSpPr/>
          <p:nvPr/>
        </p:nvSpPr>
        <p:spPr>
          <a:xfrm>
            <a:off x="777240" y="429768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8" name="Image 3" descr="icons/cha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434840"/>
            <a:ext cx="365760" cy="3657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54480" y="406908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Modelamiento con datos y matemáticas</a:t>
            </a:r>
            <a:endParaRPr lang="es-CL" sz="1450" noProof="0" dirty="0"/>
          </a:p>
        </p:txBody>
      </p:sp>
      <p:sp>
        <p:nvSpPr>
          <p:cNvPr id="20" name="Shape 14"/>
          <p:cNvSpPr/>
          <p:nvPr/>
        </p:nvSpPr>
        <p:spPr>
          <a:xfrm>
            <a:off x="4343400" y="406908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1" name="Shape 15"/>
          <p:cNvSpPr/>
          <p:nvPr/>
        </p:nvSpPr>
        <p:spPr>
          <a:xfrm>
            <a:off x="4572000" y="429768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22" name="Image 4" descr="icons/us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160" y="4434840"/>
            <a:ext cx="365760" cy="36576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349240" y="406908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Trabajo en equipo y comunicación</a:t>
            </a:r>
            <a:endParaRPr lang="es-CL" sz="1450" noProof="0" dirty="0"/>
          </a:p>
        </p:txBody>
      </p:sp>
      <p:sp>
        <p:nvSpPr>
          <p:cNvPr id="24" name="Shape 17"/>
          <p:cNvSpPr/>
          <p:nvPr/>
        </p:nvSpPr>
        <p:spPr>
          <a:xfrm>
            <a:off x="8138160" y="4069080"/>
            <a:ext cx="3657600" cy="16002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5" name="Shape 18"/>
          <p:cNvSpPr/>
          <p:nvPr/>
        </p:nvSpPr>
        <p:spPr>
          <a:xfrm>
            <a:off x="8366760" y="4297680"/>
            <a:ext cx="640080" cy="640080"/>
          </a:xfrm>
          <a:prstGeom prst="roundRect">
            <a:avLst>
              <a:gd name="adj" fmla="val 22857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26" name="Image 5" descr="icons/che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3920" y="4434840"/>
            <a:ext cx="365760" cy="36576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9144000" y="4069080"/>
            <a:ext cx="24688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Ciudadanía digital responsable</a:t>
            </a:r>
            <a:endParaRPr lang="es-CL" sz="1450" noProof="0" dirty="0"/>
          </a:p>
        </p:txBody>
      </p:sp>
      <p:sp>
        <p:nvSpPr>
          <p:cNvPr id="28" name="Text 20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286000"/>
            <a:ext cx="5486400" cy="5486400"/>
          </a:xfrm>
          <a:prstGeom prst="ellipse">
            <a:avLst/>
          </a:prstGeom>
          <a:solidFill>
            <a:srgbClr val="4338CA">
              <a:alpha val="40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F9731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EQUIPAJE PARA ESTE VIAJE</a:t>
            </a:r>
            <a:endParaRPr lang="es-CL" sz="14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30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necesitas saber programar.</a:t>
            </a:r>
            <a:endParaRPr lang="es-CL" sz="30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30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Necesitas ganas de intentarlo.</a:t>
            </a:r>
            <a:endParaRPr lang="es-CL" sz="30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s-CL" sz="1500" noProof="0" dirty="0">
                <a:solidFill>
                  <a:srgbClr val="C7D2F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Para aprender de verdad en este diferenciado, lo más importante no es lo que ya sabes: es la actitud con la que llegas.</a:t>
            </a:r>
            <a:endParaRPr lang="es-CL" sz="1500" noProof="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109728" cy="685800"/>
          </a:xfrm>
          <a:prstGeom prst="roundRect">
            <a:avLst>
              <a:gd name="adj" fmla="val 50000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5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Curiosidad</a:t>
            </a:r>
            <a:endParaRPr lang="es-CL" sz="1550" noProof="0" dirty="0"/>
          </a:p>
        </p:txBody>
      </p:sp>
      <p:sp>
        <p:nvSpPr>
          <p:cNvPr id="8" name="Text 6"/>
          <p:cNvSpPr/>
          <p:nvPr/>
        </p:nvSpPr>
        <p:spPr>
          <a:xfrm>
            <a:off x="822960" y="335584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200" noProof="0" dirty="0">
                <a:solidFill>
                  <a:srgbClr val="A5B4FC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Ganas de experimentar y probar cosas nuevas.</a:t>
            </a:r>
            <a:endParaRPr lang="es-CL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548640" y="3886200"/>
            <a:ext cx="109728" cy="685800"/>
          </a:xfrm>
          <a:prstGeom prst="roundRect">
            <a:avLst>
              <a:gd name="adj" fmla="val 50000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0" name="Text 8"/>
          <p:cNvSpPr/>
          <p:nvPr/>
        </p:nvSpPr>
        <p:spPr>
          <a:xfrm>
            <a:off x="822960" y="38404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5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Bases lógico-matemáticas</a:t>
            </a:r>
            <a:endParaRPr lang="es-CL" sz="1550" noProof="0" dirty="0"/>
          </a:p>
        </p:txBody>
      </p:sp>
      <p:sp>
        <p:nvSpPr>
          <p:cNvPr id="11" name="Text 9"/>
          <p:cNvSpPr/>
          <p:nvPr/>
        </p:nvSpPr>
        <p:spPr>
          <a:xfrm>
            <a:off x="822960" y="417880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200" noProof="0" dirty="0">
                <a:solidFill>
                  <a:srgbClr val="A5B4FC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 visto en años anteriores: prioridad de operaciones.</a:t>
            </a:r>
            <a:endParaRPr lang="es-CL" sz="1200" noProof="0" dirty="0"/>
          </a:p>
        </p:txBody>
      </p:sp>
      <p:sp>
        <p:nvSpPr>
          <p:cNvPr id="12" name="Shape 10"/>
          <p:cNvSpPr/>
          <p:nvPr/>
        </p:nvSpPr>
        <p:spPr>
          <a:xfrm>
            <a:off x="548640" y="4709160"/>
            <a:ext cx="109728" cy="685800"/>
          </a:xfrm>
          <a:prstGeom prst="roundRect">
            <a:avLst>
              <a:gd name="adj" fmla="val 50000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3" name="Text 11"/>
          <p:cNvSpPr/>
          <p:nvPr/>
        </p:nvSpPr>
        <p:spPr>
          <a:xfrm>
            <a:off x="822960" y="46634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5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Perseverancia</a:t>
            </a:r>
            <a:endParaRPr lang="es-CL" sz="1550" noProof="0" dirty="0"/>
          </a:p>
        </p:txBody>
      </p:sp>
      <p:sp>
        <p:nvSpPr>
          <p:cNvPr id="14" name="Text 12"/>
          <p:cNvSpPr/>
          <p:nvPr/>
        </p:nvSpPr>
        <p:spPr>
          <a:xfrm>
            <a:off x="822960" y="500176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200" noProof="0" dirty="0">
                <a:solidFill>
                  <a:srgbClr val="A5B4FC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 aprende a programar equivocándose y corrigiendo.</a:t>
            </a:r>
            <a:endParaRPr lang="es-CL" sz="1200" noProof="0" dirty="0"/>
          </a:p>
        </p:txBody>
      </p:sp>
      <p:sp>
        <p:nvSpPr>
          <p:cNvPr id="15" name="Shape 13"/>
          <p:cNvSpPr/>
          <p:nvPr/>
        </p:nvSpPr>
        <p:spPr>
          <a:xfrm>
            <a:off x="548640" y="5532120"/>
            <a:ext cx="109728" cy="685800"/>
          </a:xfrm>
          <a:prstGeom prst="roundRect">
            <a:avLst>
              <a:gd name="adj" fmla="val 50000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6" name="Text 14"/>
          <p:cNvSpPr/>
          <p:nvPr/>
        </p:nvSpPr>
        <p:spPr>
          <a:xfrm>
            <a:off x="822960" y="5486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5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Espíritu de equipo</a:t>
            </a:r>
            <a:endParaRPr lang="es-CL" sz="1550" noProof="0" dirty="0"/>
          </a:p>
        </p:txBody>
      </p:sp>
      <p:sp>
        <p:nvSpPr>
          <p:cNvPr id="17" name="Text 15"/>
          <p:cNvSpPr/>
          <p:nvPr/>
        </p:nvSpPr>
        <p:spPr>
          <a:xfrm>
            <a:off x="822960" y="582472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200" noProof="0" dirty="0">
                <a:solidFill>
                  <a:srgbClr val="A5B4FC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Ganas de colaborar y trabajar frente al computador.</a:t>
            </a:r>
            <a:endParaRPr lang="es-CL" sz="1200" noProof="0" dirty="0"/>
          </a:p>
        </p:txBody>
      </p:sp>
      <p:sp>
        <p:nvSpPr>
          <p:cNvPr id="18" name="Shape 16"/>
          <p:cNvSpPr/>
          <p:nvPr/>
        </p:nvSpPr>
        <p:spPr>
          <a:xfrm>
            <a:off x="8229600" y="914400"/>
            <a:ext cx="3383280" cy="521208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9" name="Image 0" descr="icons_indigo/rock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1371600"/>
            <a:ext cx="548640" cy="54864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549640" y="21031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00" b="1" kern="0" spc="100" noProof="0" dirty="0">
                <a:solidFill>
                  <a:srgbClr val="4F46E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Recuerda</a:t>
            </a:r>
            <a:endParaRPr lang="es-CL" sz="1300" noProof="0" dirty="0"/>
          </a:p>
        </p:txBody>
      </p:sp>
      <p:sp>
        <p:nvSpPr>
          <p:cNvPr id="21" name="Text 18"/>
          <p:cNvSpPr/>
          <p:nvPr/>
        </p:nvSpPr>
        <p:spPr>
          <a:xfrm>
            <a:off x="8549640" y="2468880"/>
            <a:ext cx="27889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5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Todos los que programan hoy también empezaron sin saber nada.</a:t>
            </a:r>
            <a:endParaRPr lang="es-CL" sz="1500" noProof="0" dirty="0"/>
          </a:p>
        </p:txBody>
      </p:sp>
      <p:sp>
        <p:nvSpPr>
          <p:cNvPr id="22" name="Text 19"/>
          <p:cNvSpPr/>
          <p:nvPr/>
        </p:nvSpPr>
        <p:spPr>
          <a:xfrm>
            <a:off x="8549640" y="4480560"/>
            <a:ext cx="2788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2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 único que se pide es que te atrevas a partir.</a:t>
            </a:r>
            <a:endParaRPr lang="es-CL" sz="1250" noProof="0" dirty="0"/>
          </a:p>
        </p:txBody>
      </p:sp>
      <p:sp>
        <p:nvSpPr>
          <p:cNvPr id="23" name="Text 20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6366F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4F46E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RUTA DE APRENDIZAJE</a:t>
            </a:r>
            <a:endParaRPr lang="es-CL" sz="1400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30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 unidades, 4 mundos por explorar</a:t>
            </a:r>
            <a:endParaRPr lang="es-CL" sz="30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51760" cy="41148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CL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2651760" cy="822960"/>
          </a:xfrm>
          <a:prstGeom prst="roundRect">
            <a:avLst>
              <a:gd name="adj" fmla="val 13333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2651760" cy="365760"/>
          </a:xfrm>
          <a:prstGeom prst="rect">
            <a:avLst/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7" name="Text 5"/>
          <p:cNvSpPr/>
          <p:nvPr/>
        </p:nvSpPr>
        <p:spPr>
          <a:xfrm>
            <a:off x="731520" y="19202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6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Unidad 1</a:t>
            </a:r>
            <a:endParaRPr lang="es-CL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31520" y="2926080"/>
            <a:ext cx="2286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Bases del pensamiento computacional</a:t>
            </a:r>
            <a:endParaRPr lang="es-CL" sz="1450" noProof="0" dirty="0"/>
          </a:p>
        </p:txBody>
      </p:sp>
      <p:sp>
        <p:nvSpPr>
          <p:cNvPr id="9" name="Text 7"/>
          <p:cNvSpPr/>
          <p:nvPr/>
        </p:nvSpPr>
        <p:spPr>
          <a:xfrm>
            <a:off x="731520" y="448056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Algoritmos, Scratch y primeros desafíos.</a:t>
            </a:r>
            <a:endParaRPr lang="es-CL" sz="1150" noProof="0" dirty="0"/>
          </a:p>
        </p:txBody>
      </p:sp>
      <p:sp>
        <p:nvSpPr>
          <p:cNvPr id="10" name="Text 8"/>
          <p:cNvSpPr/>
          <p:nvPr/>
        </p:nvSpPr>
        <p:spPr>
          <a:xfrm>
            <a:off x="3182112" y="1920240"/>
            <a:ext cx="21945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CL" sz="2600" b="1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›</a:t>
            </a:r>
            <a:endParaRPr lang="es-CL" sz="2600" noProof="0" dirty="0"/>
          </a:p>
        </p:txBody>
      </p:sp>
      <p:sp>
        <p:nvSpPr>
          <p:cNvPr id="11" name="Shape 9"/>
          <p:cNvSpPr/>
          <p:nvPr/>
        </p:nvSpPr>
        <p:spPr>
          <a:xfrm>
            <a:off x="3383280" y="1920240"/>
            <a:ext cx="2651760" cy="41148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CL" noProof="0" dirty="0"/>
          </a:p>
        </p:txBody>
      </p:sp>
      <p:sp>
        <p:nvSpPr>
          <p:cNvPr id="12" name="Shape 10"/>
          <p:cNvSpPr/>
          <p:nvPr/>
        </p:nvSpPr>
        <p:spPr>
          <a:xfrm>
            <a:off x="3383280" y="1920240"/>
            <a:ext cx="2651760" cy="822960"/>
          </a:xfrm>
          <a:prstGeom prst="roundRect">
            <a:avLst>
              <a:gd name="adj" fmla="val 13333"/>
            </a:avLst>
          </a:prstGeom>
          <a:solidFill>
            <a:srgbClr val="0D9488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3" name="Shape 11"/>
          <p:cNvSpPr/>
          <p:nvPr/>
        </p:nvSpPr>
        <p:spPr>
          <a:xfrm>
            <a:off x="3383280" y="2377440"/>
            <a:ext cx="2651760" cy="365760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4" name="Text 12"/>
          <p:cNvSpPr/>
          <p:nvPr/>
        </p:nvSpPr>
        <p:spPr>
          <a:xfrm>
            <a:off x="3566160" y="19202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6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Unidad 2</a:t>
            </a:r>
            <a:endParaRPr lang="es-CL" sz="1600" noProof="0" dirty="0"/>
          </a:p>
        </p:txBody>
      </p:sp>
      <p:sp>
        <p:nvSpPr>
          <p:cNvPr id="15" name="Text 13"/>
          <p:cNvSpPr/>
          <p:nvPr/>
        </p:nvSpPr>
        <p:spPr>
          <a:xfrm>
            <a:off x="3566160" y="2926080"/>
            <a:ext cx="2286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Datos, máquinas y lógica</a:t>
            </a:r>
            <a:endParaRPr lang="es-CL" sz="1450" noProof="0" dirty="0"/>
          </a:p>
        </p:txBody>
      </p:sp>
      <p:sp>
        <p:nvSpPr>
          <p:cNvPr id="16" name="Text 14"/>
          <p:cNvSpPr/>
          <p:nvPr/>
        </p:nvSpPr>
        <p:spPr>
          <a:xfrm>
            <a:off x="3566160" y="448056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Robótica educativa</a:t>
            </a:r>
            <a:endParaRPr lang="es-CL" sz="1150" noProof="0" dirty="0"/>
          </a:p>
        </p:txBody>
      </p:sp>
      <p:sp>
        <p:nvSpPr>
          <p:cNvPr id="17" name="Text 15"/>
          <p:cNvSpPr/>
          <p:nvPr/>
        </p:nvSpPr>
        <p:spPr>
          <a:xfrm>
            <a:off x="6016752" y="1920240"/>
            <a:ext cx="21945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CL" sz="2600" b="1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›</a:t>
            </a:r>
            <a:endParaRPr lang="es-CL" sz="2600" noProof="0" dirty="0"/>
          </a:p>
        </p:txBody>
      </p:sp>
      <p:sp>
        <p:nvSpPr>
          <p:cNvPr id="18" name="Shape 16"/>
          <p:cNvSpPr/>
          <p:nvPr/>
        </p:nvSpPr>
        <p:spPr>
          <a:xfrm>
            <a:off x="6217920" y="1920240"/>
            <a:ext cx="2651760" cy="41148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CL" noProof="0" dirty="0"/>
          </a:p>
        </p:txBody>
      </p:sp>
      <p:sp>
        <p:nvSpPr>
          <p:cNvPr id="19" name="Shape 17"/>
          <p:cNvSpPr/>
          <p:nvPr/>
        </p:nvSpPr>
        <p:spPr>
          <a:xfrm>
            <a:off x="6217920" y="1920240"/>
            <a:ext cx="2651760" cy="822960"/>
          </a:xfrm>
          <a:prstGeom prst="roundRect">
            <a:avLst>
              <a:gd name="adj" fmla="val 13333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0" name="Shape 18"/>
          <p:cNvSpPr/>
          <p:nvPr/>
        </p:nvSpPr>
        <p:spPr>
          <a:xfrm>
            <a:off x="6217920" y="2377440"/>
            <a:ext cx="2651760" cy="365760"/>
          </a:xfrm>
          <a:prstGeom prst="rect">
            <a:avLst/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1" name="Text 19"/>
          <p:cNvSpPr/>
          <p:nvPr/>
        </p:nvSpPr>
        <p:spPr>
          <a:xfrm>
            <a:off x="6400800" y="19202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6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Unidad 3</a:t>
            </a:r>
            <a:endParaRPr lang="es-CL" sz="1600" noProof="0" dirty="0"/>
          </a:p>
        </p:txBody>
      </p:sp>
      <p:sp>
        <p:nvSpPr>
          <p:cNvPr id="22" name="Text 20"/>
          <p:cNvSpPr/>
          <p:nvPr/>
        </p:nvSpPr>
        <p:spPr>
          <a:xfrm>
            <a:off x="6400800" y="2926080"/>
            <a:ext cx="2286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Arduino Uno y sensores</a:t>
            </a:r>
            <a:endParaRPr lang="es-CL" sz="1450" noProof="0" dirty="0"/>
          </a:p>
        </p:txBody>
      </p:sp>
      <p:sp>
        <p:nvSpPr>
          <p:cNvPr id="23" name="Text 21"/>
          <p:cNvSpPr/>
          <p:nvPr/>
        </p:nvSpPr>
        <p:spPr>
          <a:xfrm>
            <a:off x="6400800" y="448056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s-MX" sz="1150" noProof="0" dirty="0" err="1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IoT</a:t>
            </a:r>
            <a:r>
              <a:rPr lang="es-MX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: (Internet de las Cosas o Internet </a:t>
            </a:r>
            <a:r>
              <a:rPr lang="es-MX" sz="1150" noProof="0" dirty="0" err="1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of</a:t>
            </a:r>
            <a:r>
              <a:rPr lang="es-MX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Things)</a:t>
            </a:r>
            <a:endParaRPr lang="es-CL" sz="1150" noProof="0" dirty="0"/>
          </a:p>
        </p:txBody>
      </p:sp>
      <p:sp>
        <p:nvSpPr>
          <p:cNvPr id="24" name="Text 22"/>
          <p:cNvSpPr/>
          <p:nvPr/>
        </p:nvSpPr>
        <p:spPr>
          <a:xfrm>
            <a:off x="8851392" y="1920240"/>
            <a:ext cx="21945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CL" sz="2600" b="1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›</a:t>
            </a:r>
            <a:endParaRPr lang="es-CL" sz="2600" noProof="0" dirty="0"/>
          </a:p>
        </p:txBody>
      </p:sp>
      <p:sp>
        <p:nvSpPr>
          <p:cNvPr id="25" name="Shape 23"/>
          <p:cNvSpPr/>
          <p:nvPr/>
        </p:nvSpPr>
        <p:spPr>
          <a:xfrm>
            <a:off x="9052560" y="1920240"/>
            <a:ext cx="2651760" cy="41148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s-CL" noProof="0" dirty="0"/>
          </a:p>
        </p:txBody>
      </p:sp>
      <p:sp>
        <p:nvSpPr>
          <p:cNvPr id="26" name="Shape 24"/>
          <p:cNvSpPr/>
          <p:nvPr/>
        </p:nvSpPr>
        <p:spPr>
          <a:xfrm>
            <a:off x="9052560" y="1920240"/>
            <a:ext cx="2651760" cy="822960"/>
          </a:xfrm>
          <a:prstGeom prst="roundRect">
            <a:avLst>
              <a:gd name="adj" fmla="val 13333"/>
            </a:avLst>
          </a:prstGeom>
          <a:solidFill>
            <a:srgbClr val="1E1B4B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7" name="Shape 25"/>
          <p:cNvSpPr/>
          <p:nvPr/>
        </p:nvSpPr>
        <p:spPr>
          <a:xfrm>
            <a:off x="9052560" y="2377440"/>
            <a:ext cx="2651760" cy="365760"/>
          </a:xfrm>
          <a:prstGeom prst="rect">
            <a:avLst/>
          </a:prstGeom>
          <a:solidFill>
            <a:srgbClr val="1E1B4B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8" name="Text 26"/>
          <p:cNvSpPr/>
          <p:nvPr/>
        </p:nvSpPr>
        <p:spPr>
          <a:xfrm>
            <a:off x="9235440" y="1920240"/>
            <a:ext cx="2286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6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Unidad 4</a:t>
            </a:r>
            <a:endParaRPr lang="es-CL" sz="1600" noProof="0" dirty="0"/>
          </a:p>
        </p:txBody>
      </p:sp>
      <p:sp>
        <p:nvSpPr>
          <p:cNvPr id="29" name="Text 27"/>
          <p:cNvSpPr/>
          <p:nvPr/>
        </p:nvSpPr>
        <p:spPr>
          <a:xfrm>
            <a:off x="9235440" y="2926080"/>
            <a:ext cx="2286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45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Apps para dispositivos</a:t>
            </a:r>
            <a:endParaRPr lang="es-CL" sz="1450" noProof="0" dirty="0"/>
          </a:p>
        </p:txBody>
      </p:sp>
      <p:sp>
        <p:nvSpPr>
          <p:cNvPr id="30" name="Text 28"/>
          <p:cNvSpPr/>
          <p:nvPr/>
        </p:nvSpPr>
        <p:spPr>
          <a:xfrm>
            <a:off x="9235440" y="4480560"/>
            <a:ext cx="2286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Programación y tu proyecto final.</a:t>
            </a:r>
            <a:endParaRPr lang="es-CL" sz="1150" noProof="0" dirty="0"/>
          </a:p>
        </p:txBody>
      </p:sp>
      <p:sp>
        <p:nvSpPr>
          <p:cNvPr id="31" name="Text 29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4F46E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¿CÓMO SE EVALÚA?</a:t>
            </a:r>
            <a:endParaRPr lang="es-CL" sz="1400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30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Evaluamos el proceso,</a:t>
            </a:r>
            <a:endParaRPr lang="es-CL" sz="30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30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solo el resultado final</a:t>
            </a:r>
            <a:endParaRPr lang="es-CL" sz="30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6766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s-CL" sz="140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Equivocarte y corregir también es parte de la nota: aquí se valora tu avance, no solo el resultado perfecto.</a:t>
            </a:r>
            <a:endParaRPr lang="es-CL" sz="14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6" name="Image 0" descr="icons/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898648"/>
            <a:ext cx="292608" cy="2926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2734056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Evaluación formativa</a:t>
            </a:r>
            <a:endParaRPr lang="es-CL" sz="1400" noProof="0" dirty="0"/>
          </a:p>
        </p:txBody>
      </p:sp>
      <p:sp>
        <p:nvSpPr>
          <p:cNvPr id="8" name="Text 5"/>
          <p:cNvSpPr/>
          <p:nvPr/>
        </p:nvSpPr>
        <p:spPr>
          <a:xfrm>
            <a:off x="1234440" y="3044952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 sigue tu proceso de principio a fin.</a:t>
            </a:r>
            <a:endParaRPr lang="es-CL" sz="115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3538728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0" name="Image 1" descr="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3648456"/>
            <a:ext cx="292608" cy="29260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34440" y="3483864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Proyectos individuales y grupales</a:t>
            </a:r>
            <a:endParaRPr lang="es-CL" sz="1400" noProof="0" dirty="0"/>
          </a:p>
        </p:txBody>
      </p:sp>
      <p:sp>
        <p:nvSpPr>
          <p:cNvPr id="12" name="Text 8"/>
          <p:cNvSpPr/>
          <p:nvPr/>
        </p:nvSpPr>
        <p:spPr>
          <a:xfrm>
            <a:off x="1234440" y="3794760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Solo/a y en equipo, como en la vida real.</a:t>
            </a:r>
            <a:endParaRPr lang="es-CL" sz="1150" noProof="0" dirty="0"/>
          </a:p>
        </p:txBody>
      </p:sp>
      <p:sp>
        <p:nvSpPr>
          <p:cNvPr id="13" name="Shape 9"/>
          <p:cNvSpPr/>
          <p:nvPr/>
        </p:nvSpPr>
        <p:spPr>
          <a:xfrm>
            <a:off x="548640" y="4288536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4" name="Image 2" descr="icons/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4398264"/>
            <a:ext cx="292608" cy="2926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34440" y="4233672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Presentaciones orales y escritas </a:t>
            </a:r>
            <a:endParaRPr lang="es-CL" sz="1400" noProof="0" dirty="0"/>
          </a:p>
        </p:txBody>
      </p:sp>
      <p:sp>
        <p:nvSpPr>
          <p:cNvPr id="16" name="Text 11"/>
          <p:cNvSpPr/>
          <p:nvPr/>
        </p:nvSpPr>
        <p:spPr>
          <a:xfrm>
            <a:off x="1234440" y="4544568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15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Desarrolla habilidades de comunicación.</a:t>
            </a:r>
            <a:endParaRPr lang="es-CL" sz="1150" noProof="0" dirty="0"/>
          </a:p>
        </p:txBody>
      </p:sp>
      <p:sp>
        <p:nvSpPr>
          <p:cNvPr id="17" name="Shape 12"/>
          <p:cNvSpPr/>
          <p:nvPr/>
        </p:nvSpPr>
        <p:spPr>
          <a:xfrm>
            <a:off x="548640" y="5038344"/>
            <a:ext cx="502920" cy="502920"/>
          </a:xfrm>
          <a:prstGeom prst="roundRect">
            <a:avLst>
              <a:gd name="adj" fmla="val 21818"/>
            </a:avLst>
          </a:prstGeom>
          <a:solidFill>
            <a:srgbClr val="4F46E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18" name="Image 3" descr="icons/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5148072"/>
            <a:ext cx="292608" cy="29260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234440" y="4983480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Auto y coevaluación</a:t>
            </a:r>
            <a:endParaRPr lang="es-CL" sz="1400" noProof="0" dirty="0"/>
          </a:p>
        </p:txBody>
      </p:sp>
      <p:sp>
        <p:nvSpPr>
          <p:cNvPr id="20" name="Text 14"/>
          <p:cNvSpPr/>
          <p:nvPr/>
        </p:nvSpPr>
        <p:spPr>
          <a:xfrm>
            <a:off x="1234440" y="5294376"/>
            <a:ext cx="6035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1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opinión y la de tus compañeros también cuentan.</a:t>
            </a:r>
            <a:endParaRPr lang="es-CL" sz="1150" noProof="0" dirty="0"/>
          </a:p>
        </p:txBody>
      </p:sp>
      <p:sp>
        <p:nvSpPr>
          <p:cNvPr id="21" name="Shape 15"/>
          <p:cNvSpPr/>
          <p:nvPr/>
        </p:nvSpPr>
        <p:spPr>
          <a:xfrm>
            <a:off x="7772400" y="822960"/>
            <a:ext cx="3840480" cy="5349240"/>
          </a:xfrm>
          <a:prstGeom prst="roundRect">
            <a:avLst>
              <a:gd name="adj" fmla="val 3333"/>
            </a:avLst>
          </a:prstGeom>
          <a:solidFill>
            <a:srgbClr val="FFEDD5"/>
          </a:solidFill>
          <a:ln/>
        </p:spPr>
        <p:txBody>
          <a:bodyPr/>
          <a:lstStyle/>
          <a:p>
            <a:endParaRPr lang="es-CL" noProof="0" dirty="0"/>
          </a:p>
        </p:txBody>
      </p:sp>
      <p:pic>
        <p:nvPicPr>
          <p:cNvPr id="22" name="Image 4" descr="icons_indigo/rocke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2440" y="1143000"/>
            <a:ext cx="594360" cy="59436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092440" y="187452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L" sz="1600" b="1" noProof="0" dirty="0">
                <a:solidFill>
                  <a:srgbClr val="0F172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Bonus: emprendimiento</a:t>
            </a:r>
            <a:endParaRPr lang="es-CL" sz="1600" noProof="0" dirty="0"/>
          </a:p>
        </p:txBody>
      </p:sp>
      <p:sp>
        <p:nvSpPr>
          <p:cNvPr id="24" name="Text 17"/>
          <p:cNvSpPr/>
          <p:nvPr/>
        </p:nvSpPr>
        <p:spPr>
          <a:xfrm>
            <a:off x="8092440" y="24231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s-CL" sz="1250" noProof="0" dirty="0">
                <a:solidFill>
                  <a:srgbClr val="47556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Este diferenciado conecta directo con oficios tecnológicos.</a:t>
            </a:r>
            <a:endParaRPr lang="es-CL" sz="1250" noProof="0" dirty="0"/>
          </a:p>
        </p:txBody>
      </p:sp>
      <p:sp>
        <p:nvSpPr>
          <p:cNvPr id="25" name="Shape 18"/>
          <p:cNvSpPr/>
          <p:nvPr/>
        </p:nvSpPr>
        <p:spPr>
          <a:xfrm>
            <a:off x="8092440" y="3108960"/>
            <a:ext cx="32004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26" name="Text 19"/>
          <p:cNvSpPr/>
          <p:nvPr/>
        </p:nvSpPr>
        <p:spPr>
          <a:xfrm>
            <a:off x="827532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L" sz="1250" b="1" i="1" noProof="0" dirty="0">
                <a:solidFill>
                  <a:srgbClr val="F9731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“Tú puedes ser el próximo creador de una startup.”</a:t>
            </a:r>
            <a:endParaRPr lang="es-CL" sz="1250" noProof="0" dirty="0"/>
          </a:p>
        </p:txBody>
      </p:sp>
      <p:sp>
        <p:nvSpPr>
          <p:cNvPr id="27" name="Text 20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94A3B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6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1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4114800"/>
            <a:ext cx="4572000" cy="4572000"/>
          </a:xfrm>
          <a:prstGeom prst="ellipse">
            <a:avLst/>
          </a:prstGeom>
          <a:solidFill>
            <a:srgbClr val="0D9488">
              <a:alpha val="35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400" b="1" kern="0" spc="200" noProof="0" dirty="0">
                <a:solidFill>
                  <a:srgbClr val="F9731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FUTURO</a:t>
            </a:r>
            <a:endParaRPr lang="es-CL" sz="1400" noProof="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CL" sz="32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¿Qué puertas te abre</a:t>
            </a:r>
            <a:endParaRPr lang="es-CL" sz="32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es-CL" sz="32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este diferenciado?</a:t>
            </a:r>
            <a:endParaRPr lang="es-CL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6" name="Text 4"/>
          <p:cNvSpPr/>
          <p:nvPr/>
        </p:nvSpPr>
        <p:spPr>
          <a:xfrm>
            <a:off x="960120" y="2286000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Desarrollo de Software y Apps</a:t>
            </a:r>
            <a:endParaRPr lang="es-CL" sz="1350" noProof="0" dirty="0"/>
          </a:p>
        </p:txBody>
      </p:sp>
      <p:sp>
        <p:nvSpPr>
          <p:cNvPr id="7" name="Shape 5"/>
          <p:cNvSpPr/>
          <p:nvPr/>
        </p:nvSpPr>
        <p:spPr>
          <a:xfrm>
            <a:off x="6309360" y="2331720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8" name="Text 6"/>
          <p:cNvSpPr/>
          <p:nvPr/>
        </p:nvSpPr>
        <p:spPr>
          <a:xfrm>
            <a:off x="6720840" y="2286000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Ciencia de Datos e Inteligencia Artificial</a:t>
            </a:r>
            <a:endParaRPr lang="es-CL" sz="1350" noProof="0" dirty="0"/>
          </a:p>
        </p:txBody>
      </p:sp>
      <p:sp>
        <p:nvSpPr>
          <p:cNvPr id="9" name="Shape 7"/>
          <p:cNvSpPr/>
          <p:nvPr/>
        </p:nvSpPr>
        <p:spPr>
          <a:xfrm>
            <a:off x="548640" y="2990088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0" name="Text 8"/>
          <p:cNvSpPr/>
          <p:nvPr/>
        </p:nvSpPr>
        <p:spPr>
          <a:xfrm>
            <a:off x="960120" y="2944368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Ingeniería (Civil, Informática, Industrial)</a:t>
            </a:r>
            <a:endParaRPr lang="es-CL" sz="1350" noProof="0" dirty="0"/>
          </a:p>
        </p:txBody>
      </p:sp>
      <p:sp>
        <p:nvSpPr>
          <p:cNvPr id="11" name="Shape 9"/>
          <p:cNvSpPr/>
          <p:nvPr/>
        </p:nvSpPr>
        <p:spPr>
          <a:xfrm>
            <a:off x="6309360" y="2990088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2" name="Text 10"/>
          <p:cNvSpPr/>
          <p:nvPr/>
        </p:nvSpPr>
        <p:spPr>
          <a:xfrm>
            <a:off x="6720840" y="2944368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Diseño de Videojuegos y Experiencias Digitales</a:t>
            </a:r>
            <a:endParaRPr lang="es-CL" sz="1350" noProof="0" dirty="0"/>
          </a:p>
        </p:txBody>
      </p:sp>
      <p:sp>
        <p:nvSpPr>
          <p:cNvPr id="13" name="Shape 11"/>
          <p:cNvSpPr/>
          <p:nvPr/>
        </p:nvSpPr>
        <p:spPr>
          <a:xfrm>
            <a:off x="548640" y="3648456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4" name="Text 12"/>
          <p:cNvSpPr/>
          <p:nvPr/>
        </p:nvSpPr>
        <p:spPr>
          <a:xfrm>
            <a:off x="960120" y="3602736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Matemáticas aplicadas y Estadística</a:t>
            </a:r>
            <a:endParaRPr lang="es-CL" sz="1350" noProof="0" dirty="0"/>
          </a:p>
        </p:txBody>
      </p:sp>
      <p:sp>
        <p:nvSpPr>
          <p:cNvPr id="15" name="Shape 13"/>
          <p:cNvSpPr/>
          <p:nvPr/>
        </p:nvSpPr>
        <p:spPr>
          <a:xfrm>
            <a:off x="6309360" y="3648456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6" name="Text 14"/>
          <p:cNvSpPr/>
          <p:nvPr/>
        </p:nvSpPr>
        <p:spPr>
          <a:xfrm>
            <a:off x="6720840" y="3602736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Ciencias naturales (bioinformática, simulaciones)</a:t>
            </a:r>
            <a:endParaRPr lang="es-CL" sz="1350" noProof="0" dirty="0"/>
          </a:p>
        </p:txBody>
      </p:sp>
      <p:sp>
        <p:nvSpPr>
          <p:cNvPr id="17" name="Shape 15"/>
          <p:cNvSpPr/>
          <p:nvPr/>
        </p:nvSpPr>
        <p:spPr>
          <a:xfrm>
            <a:off x="548640" y="4306824"/>
            <a:ext cx="256032" cy="256032"/>
          </a:xfrm>
          <a:prstGeom prst="roundRect">
            <a:avLst>
              <a:gd name="adj" fmla="val 21429"/>
            </a:avLst>
          </a:prstGeom>
          <a:solidFill>
            <a:srgbClr val="F97316"/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18" name="Text 16"/>
          <p:cNvSpPr/>
          <p:nvPr/>
        </p:nvSpPr>
        <p:spPr>
          <a:xfrm>
            <a:off x="960120" y="4261104"/>
            <a:ext cx="5212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CL" sz="135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Economía y finanzas computacionales</a:t>
            </a:r>
            <a:endParaRPr lang="es-CL" sz="1350" noProof="0" dirty="0"/>
          </a:p>
        </p:txBody>
      </p:sp>
      <p:sp>
        <p:nvSpPr>
          <p:cNvPr id="19" name="Text 17"/>
          <p:cNvSpPr/>
          <p:nvPr/>
        </p:nvSpPr>
        <p:spPr>
          <a:xfrm>
            <a:off x="11430000" y="6537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CL" sz="1000" noProof="0" dirty="0">
                <a:solidFill>
                  <a:srgbClr val="6366F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7 / 8</a:t>
            </a:r>
            <a:endParaRPr lang="es-CL" sz="100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7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3" name="Shape 1"/>
          <p:cNvSpPr/>
          <p:nvPr/>
        </p:nvSpPr>
        <p:spPr>
          <a:xfrm>
            <a:off x="9144000" y="3657600"/>
            <a:ext cx="5486400" cy="5486400"/>
          </a:xfrm>
          <a:prstGeom prst="ellipse">
            <a:avLst/>
          </a:prstGeom>
          <a:solidFill>
            <a:srgbClr val="1E1B4B">
              <a:alpha val="25000"/>
            </a:srgbClr>
          </a:solidFill>
          <a:ln/>
        </p:spPr>
        <p:txBody>
          <a:bodyPr/>
          <a:lstStyle/>
          <a:p>
            <a:endParaRPr lang="es-CL" noProof="0" dirty="0"/>
          </a:p>
        </p:txBody>
      </p:sp>
      <p:sp>
        <p:nvSpPr>
          <p:cNvPr id="4" name="Text 2"/>
          <p:cNvSpPr/>
          <p:nvPr/>
        </p:nvSpPr>
        <p:spPr>
          <a:xfrm>
            <a:off x="822960" y="2103120"/>
            <a:ext cx="10515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s-CL" sz="40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¿Listo/a para pensar,</a:t>
            </a:r>
            <a:endParaRPr lang="es-CL" sz="4000" noProof="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s-CL" sz="4000" b="1" noProof="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crear y programar tu futuro?</a:t>
            </a:r>
            <a:endParaRPr lang="es-CL" sz="4000" noProof="0" dirty="0"/>
          </a:p>
        </p:txBody>
      </p:sp>
      <p:sp>
        <p:nvSpPr>
          <p:cNvPr id="5" name="Text 3"/>
          <p:cNvSpPr/>
          <p:nvPr/>
        </p:nvSpPr>
        <p:spPr>
          <a:xfrm>
            <a:off x="822960" y="37947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CL" sz="2000" b="1" noProof="0" dirty="0">
                <a:solidFill>
                  <a:srgbClr val="1E1B4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Elige Pensamiento Computacional y Programación</a:t>
            </a:r>
            <a:endParaRPr lang="es-CL" sz="2000" noProof="0" dirty="0"/>
          </a:p>
        </p:txBody>
      </p:sp>
      <p:sp>
        <p:nvSpPr>
          <p:cNvPr id="6" name="Text 4"/>
          <p:cNvSpPr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CL" sz="1300" noProof="0" dirty="0">
                <a:solidFill>
                  <a:srgbClr val="FFEDD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Tu diferenciado para crear el futuro · 2027</a:t>
            </a:r>
            <a:endParaRPr lang="es-CL" sz="130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565</Words>
  <Application>Microsoft Office PowerPoint</Application>
  <PresentationFormat>Panorámica</PresentationFormat>
  <Paragraphs>104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UTP Ciclo Wilson B</cp:lastModifiedBy>
  <cp:revision>4</cp:revision>
  <dcterms:created xsi:type="dcterms:W3CDTF">2026-08-25T00:52:02Z</dcterms:created>
  <dcterms:modified xsi:type="dcterms:W3CDTF">2026-08-25T16:38:47Z</dcterms:modified>
</cp:coreProperties>
</file>